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E882"/>
    <a:srgbClr val="FCF7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 snapToGrid="0">
      <p:cViewPr>
        <p:scale>
          <a:sx n="66" d="100"/>
          <a:sy n="66" d="100"/>
        </p:scale>
        <p:origin x="1301" y="38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5CFAB-D668-4726-8DE8-F702868FCD0A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11C9FF-4696-4D9F-AFA2-3CC3EED360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1143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11C9FF-4696-4D9F-AFA2-3CC3EED3605B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3184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093D5-8E9C-0578-24C2-B4E79989AE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660A8C-9AC2-4912-68AF-911C397CE8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7B6F5-611D-9225-409E-65F9C7EAE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2E363-E8CF-6DE8-4A06-64C9BABCD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68151-2C02-FFBD-25FB-58B190C2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694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BA26E-0A76-B77E-BA7A-274495AB7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710038-53CA-B36B-58BE-9B3233F923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470D1-0012-88B8-A5B8-4B5B79AC3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E1F69-4029-552E-EC9B-5E6372F69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F8A19-E6B9-7C18-0359-BFA37F2CF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625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5D66DD-DE1E-D619-2D29-EEAFA838E8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752CF3-8259-36E8-B453-4DDA79747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1BB02-79F5-48E2-908F-1EDA3886E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A5346-B9F0-C311-A1B2-9843CC2B5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F6EC4-246D-2094-EBF1-6EEE8D737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679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78DF3-575C-CBE0-A7FA-4591DD409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52AAE-A0F3-60C8-805D-BBAB27A8B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39DBE-28BB-B90B-6F8E-AD44C5A85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29737-D476-EBD3-C467-A8432192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83A32-CA41-6E0E-510E-06F7754D1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03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F43D3-1568-41F3-682F-5A2CA906C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96AFF4-3394-B192-5995-9FC92098E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468CC-D84C-B6BE-78F0-48D2A3A43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A5B4F-8E37-1555-D142-90473175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73D17-C148-3C92-1C5C-414004C9D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0627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56425-10CB-6E7F-2ADA-0D0129613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2200C-AFFD-94AD-1441-6ED60F1E27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308555-E1E1-387A-FDF3-708E444F75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BD0433-5046-CC1F-9AB8-5FBFD73AB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3D79B9-8CBE-0F82-AF1C-9276164A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EA291-71F4-1503-F309-10B3FF120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733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3EF07-45E4-C85B-1941-1A31BBC83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5D800-AD12-E14B-0B3D-BD8204E9B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BB19FC-297F-8A8F-EE92-E892F050C1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F72929-3223-4AE6-6BA0-BA7D4EE233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DD702E-65B4-F06A-DC23-8694D9250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5D3152-580F-7D6E-6BB4-5561B5495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A651B8-B9CB-4719-37BF-B18FBF561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B3E40B-66F9-D53A-A73C-F5B677627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60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49036-87C2-60A4-C622-A7F20A7D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DEDFEF-129B-2818-DF92-6C11280A4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14217D-94C0-68B3-C4D3-DDC4CBC64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9F66C9-F5A8-18C3-974F-B5B57940F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3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49F749-7BBF-D53C-DE00-73ABE6ACD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39B03F-F5DA-1251-B32F-B98FF80C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061D6F-0D05-BB5D-D82A-71FB10BA6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5234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90291-B158-2C69-1F9D-AB0BB5A01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227C0-8CB8-1653-A3A0-C414FD8C5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CE6E67-0E0D-6B38-43AB-797D5345CF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D37FBD-72F3-51C0-9EDB-BF7C5AE14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7B9B98-E6B7-133E-CA5E-BA2BCF3D0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A1FA48-354B-59C9-ED1C-4CF6C5FD7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084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9734-2E8C-6C7E-8555-98AAB5421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368868-0B5B-BFB8-F660-C36C3D459D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A54E8E-9D48-D2BD-3984-EEFF4541A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52DEA-C797-7DC5-E62D-A42F9C73B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3BD48-FFAC-9317-E952-6853F8889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12B79E-9EEA-3133-550A-209BD9C91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703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0FAF36-00DC-F2A3-C5D3-3E2F822F0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B535C-4AE4-C564-9CE7-4CDF487A1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BEF70-485F-E644-E883-62FB01AF19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7600A-15F1-4199-BE1A-3A32AA93CED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FB078-F78F-CB97-212A-2660320BA9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2EEB6-741A-B596-F967-27ACFEA1C8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53746-F570-4686-87A8-C8F0709493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5962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DA3253F-B78C-484F-3ABB-A023FA4265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" r="24727" b="26495"/>
          <a:stretch/>
        </p:blipFill>
        <p:spPr bwMode="auto">
          <a:xfrm>
            <a:off x="-1" y="-1"/>
            <a:ext cx="12191999" cy="6857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D734D8-CFD4-C009-06C8-DD575F4F0FB6}"/>
              </a:ext>
            </a:extLst>
          </p:cNvPr>
          <p:cNvSpPr txBox="1"/>
          <p:nvPr/>
        </p:nvSpPr>
        <p:spPr>
          <a:xfrm>
            <a:off x="3840478" y="4671374"/>
            <a:ext cx="4511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 Prévision</a:t>
            </a:r>
            <a:endParaRPr lang="en-IN" sz="3600" spc="1000" dirty="0">
              <a:solidFill>
                <a:srgbClr val="FCF7D4"/>
              </a:solidFill>
              <a:latin typeface="Felix Titling" panose="04060505060202020A04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DC955D-F143-3E93-52BE-FF63B515FBBB}"/>
              </a:ext>
            </a:extLst>
          </p:cNvPr>
          <p:cNvSpPr txBox="1"/>
          <p:nvPr/>
        </p:nvSpPr>
        <p:spPr>
          <a:xfrm>
            <a:off x="928286" y="2497974"/>
            <a:ext cx="1033542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ARCHITECH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EDD0DCAF-54B1-B2AB-6682-8023D56F9C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5FD93E-7F93-9F92-48A0-E111611DBBD6}"/>
              </a:ext>
            </a:extLst>
          </p:cNvPr>
          <p:cNvSpPr txBox="1"/>
          <p:nvPr/>
        </p:nvSpPr>
        <p:spPr>
          <a:xfrm>
            <a:off x="3002666" y="7692258"/>
            <a:ext cx="61866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</a:rPr>
              <a:t>Hegfr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grng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hkjeg</a:t>
            </a:r>
            <a:r>
              <a:rPr lang="en-US" sz="1800" dirty="0">
                <a:solidFill>
                  <a:schemeClr val="bg1"/>
                </a:solidFill>
              </a:rPr>
              <a:t> .dm,</a:t>
            </a:r>
            <a:r>
              <a:rPr lang="en-US" sz="1800" dirty="0" err="1">
                <a:solidFill>
                  <a:schemeClr val="bg1"/>
                </a:solidFill>
              </a:rPr>
              <a:t>fgskej</a:t>
            </a:r>
            <a:r>
              <a:rPr lang="en-US" sz="1800" dirty="0">
                <a:solidFill>
                  <a:schemeClr val="bg1"/>
                </a:solidFill>
              </a:rPr>
              <a:t>.,</a:t>
            </a:r>
            <a:r>
              <a:rPr lang="en-US" sz="1800" dirty="0" err="1">
                <a:solidFill>
                  <a:schemeClr val="bg1"/>
                </a:solidFill>
              </a:rPr>
              <a:t>dtrbmnhglks.rj,mbvgvmse,dr</a:t>
            </a:r>
            <a:endParaRPr lang="en-US" sz="1800" dirty="0">
              <a:solidFill>
                <a:schemeClr val="bg1"/>
              </a:solidFill>
            </a:endParaRPr>
          </a:p>
          <a:p>
            <a:pPr algn="ctr"/>
            <a:r>
              <a:rPr lang="en-US" sz="1800" dirty="0" err="1">
                <a:solidFill>
                  <a:schemeClr val="bg1"/>
                </a:solidFill>
              </a:rPr>
              <a:t>Hthkltrsnhskr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jxdbgaernzsg;rkaej,gbwesfhgjbsondrmjhg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1800" dirty="0" err="1">
                <a:solidFill>
                  <a:schemeClr val="bg1"/>
                </a:solidFill>
              </a:rPr>
              <a:t>Vdknbkldr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releh</a:t>
            </a:r>
            <a:r>
              <a:rPr lang="en-US" sz="1800" dirty="0">
                <a:solidFill>
                  <a:schemeClr val="bg1"/>
                </a:solidFill>
              </a:rPr>
              <a:t> 5krsg </a:t>
            </a:r>
            <a:r>
              <a:rPr lang="en-US" sz="1800" dirty="0" err="1">
                <a:solidFill>
                  <a:schemeClr val="bg1"/>
                </a:solidFill>
              </a:rPr>
              <a:t>serl</a:t>
            </a:r>
            <a:r>
              <a:rPr lang="en-US" sz="1800" dirty="0">
                <a:solidFill>
                  <a:schemeClr val="bg1"/>
                </a:solidFill>
              </a:rPr>
              <a:t>; hea5,n </a:t>
            </a:r>
            <a:r>
              <a:rPr lang="en-US" sz="1800" dirty="0" err="1">
                <a:solidFill>
                  <a:schemeClr val="bg1"/>
                </a:solidFill>
              </a:rPr>
              <a:t>ael</a:t>
            </a:r>
            <a:r>
              <a:rPr lang="en-US" sz="1800" dirty="0">
                <a:solidFill>
                  <a:schemeClr val="bg1"/>
                </a:solidFill>
              </a:rPr>
              <a:t> g 4engh atyae4kjtbn;w4oahte4mtejkbthgnelkfjghbvkjcvbn </a:t>
            </a:r>
            <a:r>
              <a:rPr lang="en-US" sz="1800" dirty="0" err="1">
                <a:solidFill>
                  <a:schemeClr val="bg1"/>
                </a:solidFill>
              </a:rPr>
              <a:t>er;khgf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erkgnkjgfjbaew’pgrjtr;ljhnrgk,r</a:t>
            </a:r>
            <a:r>
              <a:rPr lang="en-US" sz="1800" dirty="0">
                <a:solidFill>
                  <a:schemeClr val="bg1"/>
                </a:solidFill>
              </a:rPr>
              <a:t> ab.,, </a:t>
            </a:r>
            <a:r>
              <a:rPr lang="en-US" sz="1800" dirty="0" err="1">
                <a:solidFill>
                  <a:schemeClr val="bg1"/>
                </a:solidFill>
              </a:rPr>
              <a:t>rdoesndglkatk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ksfjkerlglergergenikgergerw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tleizstkl</a:t>
            </a:r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A262C9-8E06-2456-BC03-D3BBADDC7C07}"/>
              </a:ext>
            </a:extLst>
          </p:cNvPr>
          <p:cNvSpPr txBox="1"/>
          <p:nvPr/>
        </p:nvSpPr>
        <p:spPr>
          <a:xfrm>
            <a:off x="928286" y="2313307"/>
            <a:ext cx="5824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 </a:t>
            </a:r>
            <a:r>
              <a:rPr lang="en-US" spc="1000" dirty="0" err="1">
                <a:solidFill>
                  <a:srgbClr val="FCF7D4"/>
                </a:solidFill>
                <a:latin typeface="Felix Titling" panose="04060505060202020A04" pitchFamily="82" charset="0"/>
              </a:rPr>
              <a:t>Apne</a:t>
            </a:r>
            <a:r>
              <a:rPr lang="en-US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 </a:t>
            </a:r>
            <a:r>
              <a:rPr lang="en-US" spc="1000" dirty="0" err="1">
                <a:solidFill>
                  <a:srgbClr val="FCF7D4"/>
                </a:solidFill>
                <a:latin typeface="Felix Titling" panose="04060505060202020A04" pitchFamily="82" charset="0"/>
              </a:rPr>
              <a:t>sapno</a:t>
            </a:r>
            <a:r>
              <a:rPr lang="en-US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 ka </a:t>
            </a:r>
            <a:r>
              <a:rPr lang="en-US" spc="1000" dirty="0" err="1">
                <a:solidFill>
                  <a:srgbClr val="FCF7D4"/>
                </a:solidFill>
                <a:latin typeface="Felix Titling" panose="04060505060202020A04" pitchFamily="82" charset="0"/>
              </a:rPr>
              <a:t>ghar</a:t>
            </a:r>
            <a:endParaRPr lang="en-IN" spc="1000" dirty="0">
              <a:solidFill>
                <a:srgbClr val="FCF7D4"/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4906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1471D1-1308-94FD-321E-06A563607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8654BC5D-FD08-3569-ADAA-FA1FCC8DF4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22E214-5F4E-EF63-39C5-60A62BC64FF8}"/>
              </a:ext>
            </a:extLst>
          </p:cNvPr>
          <p:cNvSpPr txBox="1"/>
          <p:nvPr/>
        </p:nvSpPr>
        <p:spPr>
          <a:xfrm>
            <a:off x="12690232" y="2644170"/>
            <a:ext cx="983566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SERVICES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50CB27D-4811-A688-6E6E-884633B9A6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95" r="24921"/>
          <a:stretch/>
        </p:blipFill>
        <p:spPr bwMode="auto">
          <a:xfrm>
            <a:off x="0" y="3"/>
            <a:ext cx="12191999" cy="6857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8CF789-25A7-C5A0-D7E6-BF20B7FED0D0}"/>
              </a:ext>
            </a:extLst>
          </p:cNvPr>
          <p:cNvSpPr txBox="1"/>
          <p:nvPr/>
        </p:nvSpPr>
        <p:spPr>
          <a:xfrm>
            <a:off x="1382208" y="767983"/>
            <a:ext cx="9427582" cy="532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6000" dirty="0">
                <a:solidFill>
                  <a:schemeClr val="bg1"/>
                </a:solidFill>
                <a:latin typeface="Felix Titling" panose="04060505060202020A04" pitchFamily="82" charset="0"/>
                <a:ea typeface="Open Sauce"/>
                <a:cs typeface="Open Sauce"/>
                <a:sym typeface="Open Sauce"/>
              </a:rPr>
              <a:t>Problem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6000" dirty="0">
              <a:solidFill>
                <a:schemeClr val="bg1"/>
              </a:solidFill>
              <a:latin typeface="Felix Titling" panose="04060505060202020A04" pitchFamily="82" charset="0"/>
              <a:ea typeface="Open Sauce"/>
              <a:cs typeface="Open Sauce"/>
              <a:sym typeface="Open Sauce"/>
            </a:endParaRP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Architects and homeowners struggle with visualizing and planning house layouts, leading to inefficiencies in time, cost, and design accuracy.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000" dirty="0">
              <a:solidFill>
                <a:schemeClr val="bg1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000" dirty="0">
              <a:solidFill>
                <a:schemeClr val="bg1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6000" dirty="0">
                <a:solidFill>
                  <a:schemeClr val="bg1"/>
                </a:solidFill>
                <a:latin typeface="Felix Titling" panose="04060505060202020A04" pitchFamily="82" charset="0"/>
                <a:ea typeface="Open Sauce"/>
                <a:cs typeface="Open Sauce"/>
                <a:sym typeface="Open Sauce"/>
              </a:rPr>
              <a:t>Solution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6000" dirty="0">
              <a:solidFill>
                <a:schemeClr val="bg1"/>
              </a:solidFill>
              <a:latin typeface="Felix Titling" panose="04060505060202020A04" pitchFamily="82" charset="0"/>
              <a:ea typeface="Open Sauce"/>
              <a:cs typeface="Open Sauce"/>
              <a:sym typeface="Open Sauce"/>
            </a:endParaRP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Utilizes AI to generate accurate 2D house maps.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Provides architects with a quick and efficient design foundation.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Reduces time and costs associated with manual planning.</a:t>
            </a:r>
          </a:p>
          <a:p>
            <a:pPr marL="539746" lvl="1" indent="-269873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Enhances visualization for both architects and homeowners.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331365-C255-5638-B7BE-E36B34D0D8EA}"/>
              </a:ext>
            </a:extLst>
          </p:cNvPr>
          <p:cNvSpPr txBox="1"/>
          <p:nvPr/>
        </p:nvSpPr>
        <p:spPr>
          <a:xfrm>
            <a:off x="3840478" y="-1764155"/>
            <a:ext cx="4511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 Prévision</a:t>
            </a:r>
            <a:endParaRPr lang="en-IN" sz="3600" spc="1000" dirty="0">
              <a:solidFill>
                <a:srgbClr val="FCF7D4"/>
              </a:solidFill>
              <a:latin typeface="Felix Titling" panose="04060505060202020A04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FFA640-F230-8326-920E-2C38D3631717}"/>
              </a:ext>
            </a:extLst>
          </p:cNvPr>
          <p:cNvSpPr txBox="1"/>
          <p:nvPr/>
        </p:nvSpPr>
        <p:spPr>
          <a:xfrm>
            <a:off x="928287" y="-3937555"/>
            <a:ext cx="1047277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ARCHITECH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830D5C-9985-7A7E-AD00-DBE44161EF48}"/>
              </a:ext>
            </a:extLst>
          </p:cNvPr>
          <p:cNvSpPr txBox="1"/>
          <p:nvPr/>
        </p:nvSpPr>
        <p:spPr>
          <a:xfrm>
            <a:off x="928286" y="-4122222"/>
            <a:ext cx="5824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 </a:t>
            </a:r>
            <a:r>
              <a:rPr lang="en-US" spc="1000" dirty="0" err="1">
                <a:solidFill>
                  <a:srgbClr val="FCF7D4"/>
                </a:solidFill>
                <a:latin typeface="Felix Titling" panose="04060505060202020A04" pitchFamily="82" charset="0"/>
              </a:rPr>
              <a:t>Apne</a:t>
            </a:r>
            <a:r>
              <a:rPr lang="en-US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 </a:t>
            </a:r>
            <a:r>
              <a:rPr lang="en-US" spc="1000" dirty="0" err="1">
                <a:solidFill>
                  <a:srgbClr val="FCF7D4"/>
                </a:solidFill>
                <a:latin typeface="Felix Titling" panose="04060505060202020A04" pitchFamily="82" charset="0"/>
              </a:rPr>
              <a:t>sapno</a:t>
            </a:r>
            <a:r>
              <a:rPr lang="en-US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 ka </a:t>
            </a:r>
            <a:r>
              <a:rPr lang="en-US" spc="1000" dirty="0" err="1">
                <a:solidFill>
                  <a:srgbClr val="FCF7D4"/>
                </a:solidFill>
                <a:latin typeface="Felix Titling" panose="04060505060202020A04" pitchFamily="82" charset="0"/>
              </a:rPr>
              <a:t>ghar</a:t>
            </a:r>
            <a:endParaRPr lang="en-IN" spc="1000" dirty="0">
              <a:solidFill>
                <a:srgbClr val="FCF7D4"/>
              </a:solidFill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89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198E0A-BB79-C1F0-C06B-7CE78B8F4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C0DB2DB1-7DDE-024F-0337-F73E349B1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E975D0-09AB-D4CE-B88A-A65BD153C6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6" t="26495" r="-145"/>
          <a:stretch/>
        </p:blipFill>
        <p:spPr bwMode="auto">
          <a:xfrm>
            <a:off x="1" y="3"/>
            <a:ext cx="12191999" cy="6857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AB48B9-5760-BB7B-51D5-86AB24294D8B}"/>
              </a:ext>
            </a:extLst>
          </p:cNvPr>
          <p:cNvSpPr txBox="1"/>
          <p:nvPr/>
        </p:nvSpPr>
        <p:spPr>
          <a:xfrm>
            <a:off x="1178170" y="2644170"/>
            <a:ext cx="983566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SERVICES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B688D1-9AE9-ACA2-095C-7EF7C85EA03A}"/>
              </a:ext>
            </a:extLst>
          </p:cNvPr>
          <p:cNvSpPr txBox="1"/>
          <p:nvPr/>
        </p:nvSpPr>
        <p:spPr>
          <a:xfrm>
            <a:off x="-10176758" y="767983"/>
            <a:ext cx="9427582" cy="532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6000" dirty="0">
                <a:solidFill>
                  <a:schemeClr val="bg1"/>
                </a:solidFill>
                <a:latin typeface="Felix Titling" panose="04060505060202020A04" pitchFamily="82" charset="0"/>
                <a:ea typeface="Open Sauce"/>
                <a:cs typeface="Open Sauce"/>
                <a:sym typeface="Open Sauce"/>
              </a:rPr>
              <a:t>Problem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6000" dirty="0">
              <a:solidFill>
                <a:schemeClr val="bg1"/>
              </a:solidFill>
              <a:latin typeface="Felix Titling" panose="04060505060202020A04" pitchFamily="82" charset="0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Architects and homeowners struggle with visualizing and planning house layouts, leading to inefficiencies in time, cost, and design accuracy.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000" dirty="0">
              <a:solidFill>
                <a:schemeClr val="bg1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000" dirty="0">
              <a:solidFill>
                <a:schemeClr val="bg1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6000" dirty="0">
                <a:solidFill>
                  <a:schemeClr val="bg1"/>
                </a:solidFill>
                <a:latin typeface="Felix Titling" panose="04060505060202020A04" pitchFamily="82" charset="0"/>
                <a:ea typeface="Open Sauce"/>
                <a:cs typeface="Open Sauce"/>
                <a:sym typeface="Open Sauce"/>
              </a:rPr>
              <a:t>Solution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6000" dirty="0">
              <a:solidFill>
                <a:schemeClr val="bg1"/>
              </a:solidFill>
              <a:latin typeface="Felix Titling" panose="04060505060202020A04" pitchFamily="82" charset="0"/>
              <a:ea typeface="Open Sauce"/>
              <a:cs typeface="Open Sauce"/>
              <a:sym typeface="Open Sauce"/>
            </a:endParaRP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Utilizes AI to generate accurate 3D and 2D house maps.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Provides architects with a quick and efficient design foundation.</a:t>
            </a:r>
          </a:p>
          <a:p>
            <a:pPr marL="539746" lvl="1" indent="-269873" algn="l">
              <a:lnSpc>
                <a:spcPts val="3499"/>
              </a:lnSpc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Reduces time and costs associated with manual planning.</a:t>
            </a:r>
          </a:p>
          <a:p>
            <a:pPr marL="539746" lvl="1" indent="-269873" algn="l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uce"/>
                <a:ea typeface="Open Sauce"/>
                <a:cs typeface="Open Sauce"/>
                <a:sym typeface="Open Sauce"/>
              </a:rPr>
              <a:t>Enhances visualization for both architects and homeowners.</a:t>
            </a:r>
          </a:p>
        </p:txBody>
      </p:sp>
    </p:spTree>
    <p:extLst>
      <p:ext uri="{BB962C8B-B14F-4D97-AF65-F5344CB8AC3E}">
        <p14:creationId xmlns:p14="http://schemas.microsoft.com/office/powerpoint/2010/main" val="58863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4">
            <a:extLst>
              <a:ext uri="{FF2B5EF4-FFF2-40B4-BE49-F238E27FC236}">
                <a16:creationId xmlns:a16="http://schemas.microsoft.com/office/drawing/2014/main" id="{824E1D0A-23A0-95E1-33D2-F7F6220073D6}"/>
              </a:ext>
            </a:extLst>
          </p:cNvPr>
          <p:cNvSpPr/>
          <p:nvPr/>
        </p:nvSpPr>
        <p:spPr>
          <a:xfrm>
            <a:off x="7753691" y="221926"/>
            <a:ext cx="3386099" cy="3139321"/>
          </a:xfrm>
          <a:custGeom>
            <a:avLst/>
            <a:gdLst/>
            <a:ahLst/>
            <a:cxnLst/>
            <a:rect l="l" t="t" r="r" b="b"/>
            <a:pathLst>
              <a:path w="3386099" h="3717021">
                <a:moveTo>
                  <a:pt x="0" y="0"/>
                </a:moveTo>
                <a:lnTo>
                  <a:pt x="3386099" y="0"/>
                </a:lnTo>
                <a:lnTo>
                  <a:pt x="3386099" y="3717021"/>
                </a:lnTo>
                <a:lnTo>
                  <a:pt x="0" y="37170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</a:blip>
            <a:stretch>
              <a:fillRect l="-2353" r="-2353"/>
            </a:stretch>
          </a:blipFill>
        </p:spPr>
      </p:sp>
      <p:sp>
        <p:nvSpPr>
          <p:cNvPr id="28" name="Freeform 22">
            <a:extLst>
              <a:ext uri="{FF2B5EF4-FFF2-40B4-BE49-F238E27FC236}">
                <a16:creationId xmlns:a16="http://schemas.microsoft.com/office/drawing/2014/main" id="{7DE47859-CA8D-A4D0-6C0C-B38149A24E0D}"/>
              </a:ext>
            </a:extLst>
          </p:cNvPr>
          <p:cNvSpPr/>
          <p:nvPr/>
        </p:nvSpPr>
        <p:spPr>
          <a:xfrm>
            <a:off x="7766527" y="3547031"/>
            <a:ext cx="3386085" cy="3139321"/>
          </a:xfrm>
          <a:custGeom>
            <a:avLst/>
            <a:gdLst/>
            <a:ahLst/>
            <a:cxnLst/>
            <a:rect l="l" t="t" r="r" b="b"/>
            <a:pathLst>
              <a:path w="3444081" h="3697971">
                <a:moveTo>
                  <a:pt x="0" y="0"/>
                </a:moveTo>
                <a:lnTo>
                  <a:pt x="3444080" y="0"/>
                </a:lnTo>
                <a:lnTo>
                  <a:pt x="3444080" y="3697971"/>
                </a:lnTo>
                <a:lnTo>
                  <a:pt x="0" y="36979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</a:blip>
            <a:stretch>
              <a:fillRect/>
            </a:stretch>
          </a:blipFill>
        </p:spPr>
      </p:sp>
      <p:sp>
        <p:nvSpPr>
          <p:cNvPr id="30" name="Freeform 24">
            <a:extLst>
              <a:ext uri="{FF2B5EF4-FFF2-40B4-BE49-F238E27FC236}">
                <a16:creationId xmlns:a16="http://schemas.microsoft.com/office/drawing/2014/main" id="{27156876-F0C2-D533-2AED-8B9D09BFE8E2}"/>
              </a:ext>
            </a:extLst>
          </p:cNvPr>
          <p:cNvSpPr/>
          <p:nvPr/>
        </p:nvSpPr>
        <p:spPr>
          <a:xfrm>
            <a:off x="7760941" y="-7501034"/>
            <a:ext cx="3386099" cy="3139321"/>
          </a:xfrm>
          <a:custGeom>
            <a:avLst/>
            <a:gdLst/>
            <a:ahLst/>
            <a:cxnLst/>
            <a:rect l="l" t="t" r="r" b="b"/>
            <a:pathLst>
              <a:path w="3386099" h="3717021">
                <a:moveTo>
                  <a:pt x="0" y="0"/>
                </a:moveTo>
                <a:lnTo>
                  <a:pt x="3386099" y="0"/>
                </a:lnTo>
                <a:lnTo>
                  <a:pt x="3386099" y="3717021"/>
                </a:lnTo>
                <a:lnTo>
                  <a:pt x="0" y="37170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</a:blip>
            <a:stretch>
              <a:fillRect l="-2353" r="-2353"/>
            </a:stretch>
          </a:blipFill>
        </p:spPr>
      </p:sp>
      <p:sp>
        <p:nvSpPr>
          <p:cNvPr id="31" name="Freeform 22">
            <a:extLst>
              <a:ext uri="{FF2B5EF4-FFF2-40B4-BE49-F238E27FC236}">
                <a16:creationId xmlns:a16="http://schemas.microsoft.com/office/drawing/2014/main" id="{6E6E6F2E-03A4-15A1-464A-6B8D4D3106B0}"/>
              </a:ext>
            </a:extLst>
          </p:cNvPr>
          <p:cNvSpPr/>
          <p:nvPr/>
        </p:nvSpPr>
        <p:spPr>
          <a:xfrm>
            <a:off x="7773777" y="-4175929"/>
            <a:ext cx="3386085" cy="3139321"/>
          </a:xfrm>
          <a:custGeom>
            <a:avLst/>
            <a:gdLst/>
            <a:ahLst/>
            <a:cxnLst/>
            <a:rect l="l" t="t" r="r" b="b"/>
            <a:pathLst>
              <a:path w="3444081" h="3697971">
                <a:moveTo>
                  <a:pt x="0" y="0"/>
                </a:moveTo>
                <a:lnTo>
                  <a:pt x="3444080" y="0"/>
                </a:lnTo>
                <a:lnTo>
                  <a:pt x="3444080" y="3697971"/>
                </a:lnTo>
                <a:lnTo>
                  <a:pt x="0" y="36979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</a:blip>
            <a:stretch>
              <a:fillRect/>
            </a:stretch>
          </a:blipFill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1D8C04-E4A7-8C4F-564A-9F46134F42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389374" y="1065808"/>
            <a:ext cx="7047745" cy="47263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AC958C3-F9BA-7A13-1CF3-B5E62F28C010}"/>
              </a:ext>
            </a:extLst>
          </p:cNvPr>
          <p:cNvSpPr txBox="1"/>
          <p:nvPr/>
        </p:nvSpPr>
        <p:spPr>
          <a:xfrm>
            <a:off x="-462154" y="9516899"/>
            <a:ext cx="1082298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Standard</a:t>
            </a:r>
          </a:p>
          <a:p>
            <a:pPr algn="ctr"/>
            <a:endParaRPr lang="en-US" sz="6600" spc="1000" dirty="0">
              <a:solidFill>
                <a:srgbClr val="FCF7D4"/>
              </a:solidFill>
              <a:latin typeface="Felix Titling" panose="04060505060202020A04" pitchFamily="82" charset="0"/>
            </a:endParaRPr>
          </a:p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Studio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A8EA4F-71EC-B150-6AC6-A610975D4233}"/>
              </a:ext>
            </a:extLst>
          </p:cNvPr>
          <p:cNvSpPr txBox="1"/>
          <p:nvPr/>
        </p:nvSpPr>
        <p:spPr>
          <a:xfrm>
            <a:off x="-1425911" y="2130369"/>
            <a:ext cx="983566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LUXURY</a:t>
            </a:r>
          </a:p>
          <a:p>
            <a:pPr lvl="6"/>
            <a:endParaRPr lang="en-US" sz="6600" spc="1000" dirty="0">
              <a:solidFill>
                <a:srgbClr val="FCF7D4"/>
              </a:solidFill>
              <a:latin typeface="Felix Titling" panose="04060505060202020A04" pitchFamily="82" charset="0"/>
            </a:endParaRPr>
          </a:p>
          <a:p>
            <a:pPr lvl="6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Villa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835908B-1C52-0DDE-C227-3E7C1A4ACCE7}"/>
              </a:ext>
            </a:extLst>
          </p:cNvPr>
          <p:cNvSpPr/>
          <p:nvPr/>
        </p:nvSpPr>
        <p:spPr>
          <a:xfrm>
            <a:off x="851428" y="2320154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F2D45D3-728A-5925-F591-2CD9485DC544}"/>
              </a:ext>
            </a:extLst>
          </p:cNvPr>
          <p:cNvCxnSpPr>
            <a:cxnSpLocks/>
            <a:stCxn id="15" idx="4"/>
          </p:cNvCxnSpPr>
          <p:nvPr/>
        </p:nvCxnSpPr>
        <p:spPr>
          <a:xfrm>
            <a:off x="1039388" y="2680834"/>
            <a:ext cx="0" cy="1377836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D6ECA070-301A-2185-467A-5744B03084ED}"/>
              </a:ext>
            </a:extLst>
          </p:cNvPr>
          <p:cNvSpPr/>
          <p:nvPr/>
        </p:nvSpPr>
        <p:spPr>
          <a:xfrm>
            <a:off x="851428" y="9887136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B4E614C-1DE2-63C2-D75C-B68A59ECCF17}"/>
              </a:ext>
            </a:extLst>
          </p:cNvPr>
          <p:cNvSpPr/>
          <p:nvPr/>
        </p:nvSpPr>
        <p:spPr>
          <a:xfrm>
            <a:off x="886703" y="4357012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86C1EC7-9820-9DF0-CA2F-8F2F6A71BCD1}"/>
              </a:ext>
            </a:extLst>
          </p:cNvPr>
          <p:cNvSpPr/>
          <p:nvPr/>
        </p:nvSpPr>
        <p:spPr>
          <a:xfrm>
            <a:off x="851428" y="11910835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90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756B9D-AC9E-EF6D-A1EF-9F4777FA6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609245-9F0F-0B12-A7F3-70C0DD86A9A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10" b="-10"/>
          <a:stretch/>
        </p:blipFill>
        <p:spPr>
          <a:xfrm>
            <a:off x="338277" y="1208588"/>
            <a:ext cx="7047741" cy="47263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171294-1F34-9C9C-4E1E-283B423FC1C0}"/>
              </a:ext>
            </a:extLst>
          </p:cNvPr>
          <p:cNvSpPr txBox="1"/>
          <p:nvPr/>
        </p:nvSpPr>
        <p:spPr>
          <a:xfrm>
            <a:off x="-520759" y="1896899"/>
            <a:ext cx="1082298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Standard</a:t>
            </a:r>
          </a:p>
          <a:p>
            <a:pPr algn="ctr"/>
            <a:endParaRPr lang="en-US" sz="6600" spc="1000" dirty="0">
              <a:solidFill>
                <a:srgbClr val="FCF7D4"/>
              </a:solidFill>
              <a:latin typeface="Felix Titling" panose="04060505060202020A04" pitchFamily="82" charset="0"/>
            </a:endParaRPr>
          </a:p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Studio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4758B2-D52C-CB1E-14F4-FF50F00353FC}"/>
              </a:ext>
            </a:extLst>
          </p:cNvPr>
          <p:cNvSpPr txBox="1"/>
          <p:nvPr/>
        </p:nvSpPr>
        <p:spPr>
          <a:xfrm>
            <a:off x="-1484516" y="-5489631"/>
            <a:ext cx="983566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LUXURY</a:t>
            </a:r>
          </a:p>
          <a:p>
            <a:pPr lvl="6"/>
            <a:endParaRPr lang="en-US" sz="6600" spc="1000" dirty="0">
              <a:solidFill>
                <a:srgbClr val="FCF7D4"/>
              </a:solidFill>
              <a:latin typeface="Felix Titling" panose="04060505060202020A04" pitchFamily="82" charset="0"/>
            </a:endParaRPr>
          </a:p>
          <a:p>
            <a:pPr lvl="6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Villa</a:t>
            </a:r>
          </a:p>
        </p:txBody>
      </p:sp>
      <p:sp>
        <p:nvSpPr>
          <p:cNvPr id="28" name="Freeform 21">
            <a:extLst>
              <a:ext uri="{FF2B5EF4-FFF2-40B4-BE49-F238E27FC236}">
                <a16:creationId xmlns:a16="http://schemas.microsoft.com/office/drawing/2014/main" id="{6B8DE628-10AD-28FF-B3C8-07AFC6732D3B}"/>
              </a:ext>
            </a:extLst>
          </p:cNvPr>
          <p:cNvSpPr/>
          <p:nvPr/>
        </p:nvSpPr>
        <p:spPr>
          <a:xfrm>
            <a:off x="7745487" y="3571780"/>
            <a:ext cx="3386081" cy="3139321"/>
          </a:xfrm>
          <a:custGeom>
            <a:avLst/>
            <a:gdLst/>
            <a:ahLst/>
            <a:cxnLst/>
            <a:rect l="l" t="t" r="r" b="b"/>
            <a:pathLst>
              <a:path w="3493160" h="3697971">
                <a:moveTo>
                  <a:pt x="0" y="0"/>
                </a:moveTo>
                <a:lnTo>
                  <a:pt x="3493160" y="0"/>
                </a:lnTo>
                <a:lnTo>
                  <a:pt x="3493160" y="3697971"/>
                </a:lnTo>
                <a:lnTo>
                  <a:pt x="0" y="36979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0" name="Freeform 23">
            <a:extLst>
              <a:ext uri="{FF2B5EF4-FFF2-40B4-BE49-F238E27FC236}">
                <a16:creationId xmlns:a16="http://schemas.microsoft.com/office/drawing/2014/main" id="{92D7B42C-8607-778A-3782-4EFD58F31CAE}"/>
              </a:ext>
            </a:extLst>
          </p:cNvPr>
          <p:cNvSpPr/>
          <p:nvPr/>
        </p:nvSpPr>
        <p:spPr>
          <a:xfrm>
            <a:off x="7745483" y="146899"/>
            <a:ext cx="3386085" cy="3232213"/>
          </a:xfrm>
          <a:custGeom>
            <a:avLst/>
            <a:gdLst/>
            <a:ahLst/>
            <a:cxnLst/>
            <a:rect l="l" t="t" r="r" b="b"/>
            <a:pathLst>
              <a:path w="3444081" h="3697971">
                <a:moveTo>
                  <a:pt x="0" y="0"/>
                </a:moveTo>
                <a:lnTo>
                  <a:pt x="3444080" y="0"/>
                </a:lnTo>
                <a:lnTo>
                  <a:pt x="3444080" y="3697971"/>
                </a:lnTo>
                <a:lnTo>
                  <a:pt x="0" y="36979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30" name="Freeform 21">
            <a:extLst>
              <a:ext uri="{FF2B5EF4-FFF2-40B4-BE49-F238E27FC236}">
                <a16:creationId xmlns:a16="http://schemas.microsoft.com/office/drawing/2014/main" id="{AF75419A-4ED4-2B5E-CC62-811C51C0FF1B}"/>
              </a:ext>
            </a:extLst>
          </p:cNvPr>
          <p:cNvSpPr/>
          <p:nvPr/>
        </p:nvSpPr>
        <p:spPr>
          <a:xfrm>
            <a:off x="7799867" y="11739507"/>
            <a:ext cx="3386081" cy="3139321"/>
          </a:xfrm>
          <a:custGeom>
            <a:avLst/>
            <a:gdLst/>
            <a:ahLst/>
            <a:cxnLst/>
            <a:rect l="l" t="t" r="r" b="b"/>
            <a:pathLst>
              <a:path w="3493160" h="3697971">
                <a:moveTo>
                  <a:pt x="0" y="0"/>
                </a:moveTo>
                <a:lnTo>
                  <a:pt x="3493160" y="0"/>
                </a:lnTo>
                <a:lnTo>
                  <a:pt x="3493160" y="3697971"/>
                </a:lnTo>
                <a:lnTo>
                  <a:pt x="0" y="36979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1" name="Freeform 23">
            <a:extLst>
              <a:ext uri="{FF2B5EF4-FFF2-40B4-BE49-F238E27FC236}">
                <a16:creationId xmlns:a16="http://schemas.microsoft.com/office/drawing/2014/main" id="{391B034E-23CB-ADDA-F542-C272087D3184}"/>
              </a:ext>
            </a:extLst>
          </p:cNvPr>
          <p:cNvSpPr/>
          <p:nvPr/>
        </p:nvSpPr>
        <p:spPr>
          <a:xfrm>
            <a:off x="7799863" y="8314626"/>
            <a:ext cx="3386085" cy="3232213"/>
          </a:xfrm>
          <a:custGeom>
            <a:avLst/>
            <a:gdLst/>
            <a:ahLst/>
            <a:cxnLst/>
            <a:rect l="l" t="t" r="r" b="b"/>
            <a:pathLst>
              <a:path w="3444081" h="3697971">
                <a:moveTo>
                  <a:pt x="0" y="0"/>
                </a:moveTo>
                <a:lnTo>
                  <a:pt x="3444080" y="0"/>
                </a:lnTo>
                <a:lnTo>
                  <a:pt x="3444080" y="3697971"/>
                </a:lnTo>
                <a:lnTo>
                  <a:pt x="0" y="36979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528DAA9-612F-784E-8650-6974FE8790E4}"/>
              </a:ext>
            </a:extLst>
          </p:cNvPr>
          <p:cNvSpPr/>
          <p:nvPr/>
        </p:nvSpPr>
        <p:spPr>
          <a:xfrm>
            <a:off x="792823" y="-5299846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1FD64F6-0797-52F5-8075-0DA84B9733EF}"/>
              </a:ext>
            </a:extLst>
          </p:cNvPr>
          <p:cNvCxnSpPr>
            <a:cxnSpLocks/>
            <a:stCxn id="38" idx="4"/>
          </p:cNvCxnSpPr>
          <p:nvPr/>
        </p:nvCxnSpPr>
        <p:spPr>
          <a:xfrm>
            <a:off x="980783" y="-4939166"/>
            <a:ext cx="0" cy="1377836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7B5473A2-A62B-FE82-36B6-1D19883812EA}"/>
              </a:ext>
            </a:extLst>
          </p:cNvPr>
          <p:cNvSpPr/>
          <p:nvPr/>
        </p:nvSpPr>
        <p:spPr>
          <a:xfrm>
            <a:off x="792823" y="2267136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C7E7331-69BB-3C88-862D-A37A3BC21CEC}"/>
              </a:ext>
            </a:extLst>
          </p:cNvPr>
          <p:cNvSpPr/>
          <p:nvPr/>
        </p:nvSpPr>
        <p:spPr>
          <a:xfrm>
            <a:off x="828098" y="-3262988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90855FF-7D4D-4C12-097B-7264E4BDC490}"/>
              </a:ext>
            </a:extLst>
          </p:cNvPr>
          <p:cNvSpPr/>
          <p:nvPr/>
        </p:nvSpPr>
        <p:spPr>
          <a:xfrm>
            <a:off x="792823" y="4290835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F9E777-7C4B-76A8-5533-0F95A6570B07}"/>
              </a:ext>
            </a:extLst>
          </p:cNvPr>
          <p:cNvSpPr txBox="1"/>
          <p:nvPr/>
        </p:nvSpPr>
        <p:spPr>
          <a:xfrm>
            <a:off x="980783" y="8599627"/>
            <a:ext cx="983566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Business</a:t>
            </a:r>
          </a:p>
          <a:p>
            <a:pPr algn="ctr"/>
            <a:r>
              <a:rPr lang="en-US" sz="9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740FE2-AB0F-950F-3F74-39DBB84250F5}"/>
              </a:ext>
            </a:extLst>
          </p:cNvPr>
          <p:cNvSpPr txBox="1"/>
          <p:nvPr/>
        </p:nvSpPr>
        <p:spPr>
          <a:xfrm>
            <a:off x="13257509" y="757626"/>
            <a:ext cx="1082298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b="1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Subscription</a:t>
            </a:r>
          </a:p>
          <a:p>
            <a:pPr algn="ctr"/>
            <a:r>
              <a:rPr lang="en-US" sz="9600" b="1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model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CC9858B-A851-7BEC-4857-7A86932518F6}"/>
              </a:ext>
            </a:extLst>
          </p:cNvPr>
          <p:cNvCxnSpPr>
            <a:cxnSpLocks/>
          </p:cNvCxnSpPr>
          <p:nvPr/>
        </p:nvCxnSpPr>
        <p:spPr>
          <a:xfrm>
            <a:off x="12192000" y="4801734"/>
            <a:ext cx="1397508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8528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648F67-F43C-FC3D-C668-ABA35D543A60}"/>
              </a:ext>
            </a:extLst>
          </p:cNvPr>
          <p:cNvSpPr txBox="1"/>
          <p:nvPr/>
        </p:nvSpPr>
        <p:spPr>
          <a:xfrm>
            <a:off x="684509" y="757626"/>
            <a:ext cx="1082298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b="1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Subscription</a:t>
            </a:r>
          </a:p>
          <a:p>
            <a:pPr algn="ctr"/>
            <a:r>
              <a:rPr lang="en-US" sz="9600" b="1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9E8B6D-0FDF-F7EF-BCE0-540AF078D6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10" b="-10"/>
          <a:stretch/>
        </p:blipFill>
        <p:spPr>
          <a:xfrm>
            <a:off x="586299" y="-6699922"/>
            <a:ext cx="7047741" cy="47263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35BDC2-FF28-EB40-837B-EC3DD535BF57}"/>
              </a:ext>
            </a:extLst>
          </p:cNvPr>
          <p:cNvSpPr txBox="1"/>
          <p:nvPr/>
        </p:nvSpPr>
        <p:spPr>
          <a:xfrm>
            <a:off x="-272737" y="-6011611"/>
            <a:ext cx="1082298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Standard</a:t>
            </a:r>
          </a:p>
          <a:p>
            <a:pPr algn="ctr"/>
            <a:endParaRPr lang="en-US" sz="6600" spc="1000" dirty="0">
              <a:solidFill>
                <a:srgbClr val="FCF7D4"/>
              </a:solidFill>
              <a:latin typeface="Felix Titling" panose="04060505060202020A04" pitchFamily="82" charset="0"/>
            </a:endParaRPr>
          </a:p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Studio</a:t>
            </a:r>
          </a:p>
        </p:txBody>
      </p:sp>
      <p:sp>
        <p:nvSpPr>
          <p:cNvPr id="8" name="Freeform 21">
            <a:extLst>
              <a:ext uri="{FF2B5EF4-FFF2-40B4-BE49-F238E27FC236}">
                <a16:creationId xmlns:a16="http://schemas.microsoft.com/office/drawing/2014/main" id="{16A84D4D-595A-3F37-C3C6-1EE81187DBF8}"/>
              </a:ext>
            </a:extLst>
          </p:cNvPr>
          <p:cNvSpPr/>
          <p:nvPr/>
        </p:nvSpPr>
        <p:spPr>
          <a:xfrm>
            <a:off x="7993509" y="-4336730"/>
            <a:ext cx="3386081" cy="3139321"/>
          </a:xfrm>
          <a:custGeom>
            <a:avLst/>
            <a:gdLst/>
            <a:ahLst/>
            <a:cxnLst/>
            <a:rect l="l" t="t" r="r" b="b"/>
            <a:pathLst>
              <a:path w="3493160" h="3697971">
                <a:moveTo>
                  <a:pt x="0" y="0"/>
                </a:moveTo>
                <a:lnTo>
                  <a:pt x="3493160" y="0"/>
                </a:lnTo>
                <a:lnTo>
                  <a:pt x="3493160" y="3697971"/>
                </a:lnTo>
                <a:lnTo>
                  <a:pt x="0" y="36979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663002-3189-A2C5-A44A-83B9BB7B90B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6656" y="211015"/>
            <a:ext cx="10822982" cy="6858000"/>
          </a:xfrm>
          <a:prstGeom prst="rect">
            <a:avLst/>
          </a:prstGeom>
          <a:effectLst>
            <a:softEdge rad="254000"/>
          </a:effectLst>
        </p:spPr>
      </p:pic>
      <p:sp>
        <p:nvSpPr>
          <p:cNvPr id="9" name="Freeform 23">
            <a:extLst>
              <a:ext uri="{FF2B5EF4-FFF2-40B4-BE49-F238E27FC236}">
                <a16:creationId xmlns:a16="http://schemas.microsoft.com/office/drawing/2014/main" id="{3AFCE7B1-A77B-383E-67A0-70394BDE24D0}"/>
              </a:ext>
            </a:extLst>
          </p:cNvPr>
          <p:cNvSpPr/>
          <p:nvPr/>
        </p:nvSpPr>
        <p:spPr>
          <a:xfrm>
            <a:off x="7993505" y="-7761611"/>
            <a:ext cx="3386085" cy="3232213"/>
          </a:xfrm>
          <a:custGeom>
            <a:avLst/>
            <a:gdLst/>
            <a:ahLst/>
            <a:cxnLst/>
            <a:rect l="l" t="t" r="r" b="b"/>
            <a:pathLst>
              <a:path w="3444081" h="3697971">
                <a:moveTo>
                  <a:pt x="0" y="0"/>
                </a:moveTo>
                <a:lnTo>
                  <a:pt x="3444080" y="0"/>
                </a:lnTo>
                <a:lnTo>
                  <a:pt x="3444080" y="3697971"/>
                </a:lnTo>
                <a:lnTo>
                  <a:pt x="0" y="36979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782431D-1A97-FD73-393B-2E999CB2114A}"/>
              </a:ext>
            </a:extLst>
          </p:cNvPr>
          <p:cNvSpPr/>
          <p:nvPr/>
        </p:nvSpPr>
        <p:spPr>
          <a:xfrm>
            <a:off x="1040845" y="-5641374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2AD2FC0-C5EC-FF3D-40EF-FDAF35472765}"/>
              </a:ext>
            </a:extLst>
          </p:cNvPr>
          <p:cNvSpPr/>
          <p:nvPr/>
        </p:nvSpPr>
        <p:spPr>
          <a:xfrm>
            <a:off x="1040845" y="-3617675"/>
            <a:ext cx="375920" cy="3606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172C66C-A4FE-57FC-B7B7-6971574851CD}"/>
              </a:ext>
            </a:extLst>
          </p:cNvPr>
          <p:cNvCxnSpPr>
            <a:cxnSpLocks/>
          </p:cNvCxnSpPr>
          <p:nvPr/>
        </p:nvCxnSpPr>
        <p:spPr>
          <a:xfrm>
            <a:off x="0" y="4801734"/>
            <a:ext cx="1359408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3109959-CDD1-FF3B-BC4C-7A9C4E4B8355}"/>
              </a:ext>
            </a:extLst>
          </p:cNvPr>
          <p:cNvCxnSpPr>
            <a:cxnSpLocks/>
          </p:cNvCxnSpPr>
          <p:nvPr/>
        </p:nvCxnSpPr>
        <p:spPr>
          <a:xfrm>
            <a:off x="13594080" y="883920"/>
            <a:ext cx="0" cy="391781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DD894B-4B9E-05C1-5168-F10C605F2DEE}"/>
              </a:ext>
            </a:extLst>
          </p:cNvPr>
          <p:cNvCxnSpPr>
            <a:cxnSpLocks/>
          </p:cNvCxnSpPr>
          <p:nvPr/>
        </p:nvCxnSpPr>
        <p:spPr>
          <a:xfrm>
            <a:off x="13594080" y="883920"/>
            <a:ext cx="94209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6B2CE7F-0B99-67C0-1098-E1FFD92D5AFC}"/>
              </a:ext>
            </a:extLst>
          </p:cNvPr>
          <p:cNvSpPr txBox="1"/>
          <p:nvPr/>
        </p:nvSpPr>
        <p:spPr>
          <a:xfrm>
            <a:off x="12618429" y="1173124"/>
            <a:ext cx="1100404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Individual use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BD35B0-9694-769C-DEF4-744BF4959D6B}"/>
              </a:ext>
            </a:extLst>
          </p:cNvPr>
          <p:cNvSpPr txBox="1"/>
          <p:nvPr/>
        </p:nvSpPr>
        <p:spPr>
          <a:xfrm>
            <a:off x="14601471" y="2555083"/>
            <a:ext cx="4325454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Starter Plan</a:t>
            </a:r>
            <a:r>
              <a:rPr lang="en-US" sz="3200" b="1" dirty="0">
                <a:latin typeface="Open Sauce" panose="020B0604020202020204" charset="0"/>
              </a:rPr>
              <a:t>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Homeowners &amp; DIY Planners)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₹999/month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AI-generated </a:t>
            </a:r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2D layouts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5 free renders per month</a:t>
            </a: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Basic customization (room sizes, doors/windows)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High-resolution design downloads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2BEFC0-940F-6258-DD64-EAFFE18765E4}"/>
              </a:ext>
            </a:extLst>
          </p:cNvPr>
          <p:cNvSpPr txBox="1"/>
          <p:nvPr/>
        </p:nvSpPr>
        <p:spPr>
          <a:xfrm>
            <a:off x="19331711" y="2555083"/>
            <a:ext cx="432545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Pro Plan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Architects &amp; Interior Designers)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₹6,999/month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Everything in Starter Plan</a:t>
            </a:r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 </a:t>
            </a:r>
            <a:endParaRPr lang="en-IN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Unlimited renders</a:t>
            </a:r>
            <a:endParaRPr lang="en-IN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AI-driven </a:t>
            </a:r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space optimization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Export to CAD &amp; Revit</a:t>
            </a:r>
            <a:endParaRPr lang="en-IN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Collaboration tools for design teams</a:t>
            </a:r>
            <a:endParaRPr lang="en-IN" sz="2000" dirty="0">
              <a:solidFill>
                <a:schemeClr val="bg1"/>
              </a:solidFill>
              <a:latin typeface="Open Sauc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82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A8E28A-CA3A-C5A5-6AFD-EAAECF98AC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18" y="0"/>
            <a:ext cx="10822982" cy="6858000"/>
          </a:xfrm>
          <a:prstGeom prst="rect">
            <a:avLst/>
          </a:prstGeom>
          <a:effectLst>
            <a:softEdge rad="2540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E384DA-5CEA-B09B-03CB-75EB66FF0A8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2494" y="287528"/>
            <a:ext cx="12192000" cy="6282944"/>
          </a:xfrm>
          <a:prstGeom prst="rect">
            <a:avLst/>
          </a:prstGeom>
          <a:effectLst>
            <a:softEdge rad="2540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4B5589-1167-8352-2ED3-29B02135330C}"/>
              </a:ext>
            </a:extLst>
          </p:cNvPr>
          <p:cNvSpPr txBox="1"/>
          <p:nvPr/>
        </p:nvSpPr>
        <p:spPr>
          <a:xfrm>
            <a:off x="-11964691" y="757626"/>
            <a:ext cx="1082298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b="1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Subscription</a:t>
            </a:r>
          </a:p>
          <a:p>
            <a:pPr algn="ctr"/>
            <a:r>
              <a:rPr lang="en-US" sz="9600" b="1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model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9784EB-D66C-249B-F507-5FA71F62C593}"/>
              </a:ext>
            </a:extLst>
          </p:cNvPr>
          <p:cNvCxnSpPr>
            <a:cxnSpLocks/>
          </p:cNvCxnSpPr>
          <p:nvPr/>
        </p:nvCxnSpPr>
        <p:spPr>
          <a:xfrm>
            <a:off x="1178559" y="899160"/>
            <a:ext cx="0" cy="39025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73EC7D5-9312-00BD-BCEA-60BB43C0D03B}"/>
              </a:ext>
            </a:extLst>
          </p:cNvPr>
          <p:cNvCxnSpPr>
            <a:cxnSpLocks/>
          </p:cNvCxnSpPr>
          <p:nvPr/>
        </p:nvCxnSpPr>
        <p:spPr>
          <a:xfrm>
            <a:off x="1178559" y="899160"/>
            <a:ext cx="2476656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840D8DA-F3D8-01D3-CDBE-A305B3F08436}"/>
              </a:ext>
            </a:extLst>
          </p:cNvPr>
          <p:cNvCxnSpPr>
            <a:cxnSpLocks/>
          </p:cNvCxnSpPr>
          <p:nvPr/>
        </p:nvCxnSpPr>
        <p:spPr>
          <a:xfrm>
            <a:off x="-6129020" y="4801734"/>
            <a:ext cx="731012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A192B065-D382-7F2F-22B2-A8F228F7BF50}"/>
              </a:ext>
            </a:extLst>
          </p:cNvPr>
          <p:cNvCxnSpPr>
            <a:cxnSpLocks/>
          </p:cNvCxnSpPr>
          <p:nvPr/>
        </p:nvCxnSpPr>
        <p:spPr>
          <a:xfrm rot="16200000" flipH="1">
            <a:off x="24147973" y="2696309"/>
            <a:ext cx="6665741" cy="3071446"/>
          </a:xfrm>
          <a:prstGeom prst="bentConnector3">
            <a:avLst>
              <a:gd name="adj1" fmla="val 5809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D79E9BF-A46F-F01C-173B-51B8BE32832F}"/>
              </a:ext>
            </a:extLst>
          </p:cNvPr>
          <p:cNvSpPr txBox="1"/>
          <p:nvPr/>
        </p:nvSpPr>
        <p:spPr>
          <a:xfrm>
            <a:off x="168505" y="1173124"/>
            <a:ext cx="1100404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Individual use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C00A8A-698A-0BC9-66CF-5BB6024A6D6A}"/>
              </a:ext>
            </a:extLst>
          </p:cNvPr>
          <p:cNvSpPr txBox="1"/>
          <p:nvPr/>
        </p:nvSpPr>
        <p:spPr>
          <a:xfrm>
            <a:off x="2151547" y="2555083"/>
            <a:ext cx="4325454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Starter Plan</a:t>
            </a:r>
            <a:r>
              <a:rPr lang="en-US" sz="3200" b="1" dirty="0">
                <a:latin typeface="Open Sauce" panose="020B0604020202020204" charset="0"/>
              </a:rPr>
              <a:t>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Homeowners &amp; DIY Planners)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₹999/month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AI-generated </a:t>
            </a:r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2D layouts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5 free renders per month</a:t>
            </a: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Basic customization (room sizes, doors/windows)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High-resolution design downloads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8BBCA6-56F9-E001-6B44-47679B71A920}"/>
              </a:ext>
            </a:extLst>
          </p:cNvPr>
          <p:cNvSpPr txBox="1"/>
          <p:nvPr/>
        </p:nvSpPr>
        <p:spPr>
          <a:xfrm>
            <a:off x="6881787" y="2555083"/>
            <a:ext cx="432545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Pro Plan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Architects &amp; Interior Designers)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₹6,999/month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Everything in Starter Plan</a:t>
            </a:r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 </a:t>
            </a:r>
            <a:endParaRPr lang="en-IN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Unlimited renders</a:t>
            </a:r>
            <a:endParaRPr lang="en-IN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AI-driven </a:t>
            </a:r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space optimization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Export to CAD &amp; Revit</a:t>
            </a:r>
            <a:endParaRPr lang="en-IN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Collaboration tools for design teams</a:t>
            </a:r>
            <a:endParaRPr lang="en-IN" sz="2000" dirty="0">
              <a:solidFill>
                <a:schemeClr val="bg1"/>
              </a:solidFill>
              <a:latin typeface="Open Sauce" panose="020B060402020202020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8A0445-8567-58FE-5A79-200459B45F71}"/>
              </a:ext>
            </a:extLst>
          </p:cNvPr>
          <p:cNvSpPr txBox="1"/>
          <p:nvPr/>
        </p:nvSpPr>
        <p:spPr>
          <a:xfrm>
            <a:off x="13340471" y="1173130"/>
            <a:ext cx="1194815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professional use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B79CAA-4B8C-6EAB-6750-FD46F299948F}"/>
              </a:ext>
            </a:extLst>
          </p:cNvPr>
          <p:cNvSpPr txBox="1"/>
          <p:nvPr/>
        </p:nvSpPr>
        <p:spPr>
          <a:xfrm>
            <a:off x="15720615" y="2744212"/>
            <a:ext cx="3609174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Business Plan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Real Estate Developers &amp; Brokers)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₹9,999/month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Everything in Pro Plan</a:t>
            </a:r>
            <a:endParaRPr lang="en-US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Unlimited 2D renders</a:t>
            </a:r>
            <a:endParaRPr lang="en-US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AI-driven </a:t>
            </a:r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space optimization</a:t>
            </a:r>
            <a:endParaRPr lang="en-US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Export to CAD &amp; Revit</a:t>
            </a:r>
            <a:endParaRPr lang="en-US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Collaboration tools for design teams</a:t>
            </a:r>
            <a:endParaRPr lang="en-IN" sz="2000" dirty="0">
              <a:solidFill>
                <a:schemeClr val="bg1"/>
              </a:solidFill>
              <a:latin typeface="Open Sauce" panose="020B060402020202020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D63173-FB7E-1AFF-DF9D-8CAC68780BAC}"/>
              </a:ext>
            </a:extLst>
          </p:cNvPr>
          <p:cNvSpPr txBox="1"/>
          <p:nvPr/>
        </p:nvSpPr>
        <p:spPr>
          <a:xfrm>
            <a:off x="20956732" y="2719910"/>
            <a:ext cx="4118536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Verified Plan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Legal &amp; Compliance Needs)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₹29,999/month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Everything in Business Plan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Broker-verified layouts</a:t>
            </a:r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 to match market trends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Government-approved designs</a:t>
            </a:r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 following safety &amp; legal norms</a:t>
            </a: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Ideal for </a:t>
            </a:r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permits, legal approvals &amp; large-scale projects</a:t>
            </a:r>
            <a:endParaRPr lang="en-IN" sz="2000" dirty="0">
              <a:solidFill>
                <a:schemeClr val="bg1"/>
              </a:solidFill>
              <a:latin typeface="Open Sauc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662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E6CA82-0455-AB16-550F-362D20C62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611E3E8-6E16-AB43-613D-25031C8D526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80990" y="157134"/>
            <a:ext cx="10822982" cy="6858000"/>
          </a:xfrm>
          <a:prstGeom prst="rect">
            <a:avLst/>
          </a:prstGeom>
          <a:effectLst>
            <a:softEdge rad="2540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03E5CC-7594-8430-301F-9137878EEA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7528"/>
            <a:ext cx="12192000" cy="6282944"/>
          </a:xfrm>
          <a:prstGeom prst="rect">
            <a:avLst/>
          </a:prstGeom>
          <a:effectLst>
            <a:softEdge rad="254000"/>
          </a:effectLst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25A7784-E48E-EED8-40A8-180BC9E51F46}"/>
              </a:ext>
            </a:extLst>
          </p:cNvPr>
          <p:cNvCxnSpPr>
            <a:cxnSpLocks/>
          </p:cNvCxnSpPr>
          <p:nvPr/>
        </p:nvCxnSpPr>
        <p:spPr>
          <a:xfrm>
            <a:off x="-12209237" y="930813"/>
            <a:ext cx="0" cy="38709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B44F777-C3DE-1CE3-9CBD-F9CC55BB0EEF}"/>
              </a:ext>
            </a:extLst>
          </p:cNvPr>
          <p:cNvCxnSpPr>
            <a:cxnSpLocks/>
          </p:cNvCxnSpPr>
          <p:nvPr/>
        </p:nvCxnSpPr>
        <p:spPr>
          <a:xfrm>
            <a:off x="-12209237" y="930813"/>
            <a:ext cx="2306480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7E972A2-C7EC-6033-AAA6-DABAF6609309}"/>
              </a:ext>
            </a:extLst>
          </p:cNvPr>
          <p:cNvCxnSpPr>
            <a:cxnSpLocks/>
          </p:cNvCxnSpPr>
          <p:nvPr/>
        </p:nvCxnSpPr>
        <p:spPr>
          <a:xfrm>
            <a:off x="-19516816" y="4801734"/>
            <a:ext cx="731012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FA2005B1-E63B-1CCF-95DD-1B758F727951}"/>
              </a:ext>
            </a:extLst>
          </p:cNvPr>
          <p:cNvCxnSpPr>
            <a:cxnSpLocks/>
          </p:cNvCxnSpPr>
          <p:nvPr/>
        </p:nvCxnSpPr>
        <p:spPr>
          <a:xfrm rot="16200000" flipH="1">
            <a:off x="9058422" y="2727961"/>
            <a:ext cx="6665741" cy="3071446"/>
          </a:xfrm>
          <a:prstGeom prst="bentConnector3">
            <a:avLst>
              <a:gd name="adj1" fmla="val 5809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C8BFE8C-E930-03A9-CDEA-B15919F44421}"/>
              </a:ext>
            </a:extLst>
          </p:cNvPr>
          <p:cNvSpPr txBox="1"/>
          <p:nvPr/>
        </p:nvSpPr>
        <p:spPr>
          <a:xfrm>
            <a:off x="13598785" y="618304"/>
            <a:ext cx="90033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Market size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0FF211-FC52-B969-7585-E30213A3D2F4}"/>
              </a:ext>
            </a:extLst>
          </p:cNvPr>
          <p:cNvSpPr txBox="1"/>
          <p:nvPr/>
        </p:nvSpPr>
        <p:spPr>
          <a:xfrm>
            <a:off x="-1266501" y="1173124"/>
            <a:ext cx="1194815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professional use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196283-3F1E-60E5-65B2-D8DC07EE6559}"/>
              </a:ext>
            </a:extLst>
          </p:cNvPr>
          <p:cNvSpPr txBox="1"/>
          <p:nvPr/>
        </p:nvSpPr>
        <p:spPr>
          <a:xfrm>
            <a:off x="1113643" y="2744206"/>
            <a:ext cx="3609174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Business Plan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Real Estate Developers &amp; Brokers)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₹9,999/month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Everything in Pro Plan</a:t>
            </a:r>
            <a:endParaRPr lang="en-US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Unlimited 2D renders</a:t>
            </a:r>
            <a:endParaRPr lang="en-US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AI-driven </a:t>
            </a:r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space optimization</a:t>
            </a:r>
            <a:endParaRPr lang="en-US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Export to CAD &amp; Revit</a:t>
            </a:r>
            <a:endParaRPr lang="en-US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Collaboration tools for design teams</a:t>
            </a:r>
            <a:endParaRPr lang="en-IN" sz="2000" dirty="0">
              <a:solidFill>
                <a:schemeClr val="bg1"/>
              </a:solidFill>
              <a:latin typeface="Open Sauce" panose="020B060402020202020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78E330-76A9-5670-E5DD-E56FEE99D56C}"/>
              </a:ext>
            </a:extLst>
          </p:cNvPr>
          <p:cNvSpPr txBox="1"/>
          <p:nvPr/>
        </p:nvSpPr>
        <p:spPr>
          <a:xfrm>
            <a:off x="6349760" y="2719904"/>
            <a:ext cx="4118536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Verified Plan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Legal &amp; Compliance Needs)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₹29,999/month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Everything in Business Plan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Broker-verified layouts</a:t>
            </a:r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 to match market trends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Government-approved designs</a:t>
            </a:r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 following safety &amp; legal norms</a:t>
            </a: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Ideal for </a:t>
            </a:r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permits, legal approvals &amp; large-scale projects</a:t>
            </a:r>
            <a:endParaRPr lang="en-IN" sz="2000" dirty="0">
              <a:solidFill>
                <a:schemeClr val="bg1"/>
              </a:solidFill>
              <a:latin typeface="Open Sauce" panose="020B060402020202020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542A8E-1024-7B25-1047-FC399D147AB2}"/>
              </a:ext>
            </a:extLst>
          </p:cNvPr>
          <p:cNvSpPr txBox="1"/>
          <p:nvPr/>
        </p:nvSpPr>
        <p:spPr>
          <a:xfrm>
            <a:off x="-12539327" y="1173124"/>
            <a:ext cx="1100404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Individual use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DC5322-4FE8-993A-1A55-1970DBF1F1B4}"/>
              </a:ext>
            </a:extLst>
          </p:cNvPr>
          <p:cNvSpPr txBox="1"/>
          <p:nvPr/>
        </p:nvSpPr>
        <p:spPr>
          <a:xfrm>
            <a:off x="-10556285" y="2555083"/>
            <a:ext cx="4325454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Starter Plan</a:t>
            </a:r>
            <a:r>
              <a:rPr lang="en-US" sz="3200" b="1" dirty="0">
                <a:latin typeface="Open Sauce" panose="020B0604020202020204" charset="0"/>
              </a:rPr>
              <a:t>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Homeowners &amp; DIY Planners)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₹999/month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AI-generated </a:t>
            </a:r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2D layouts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5 free renders per month</a:t>
            </a: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Basic customization (room sizes, doors/windows)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High-resolution design downloads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A1CF91-D33E-0DA4-6336-45E7651DC006}"/>
              </a:ext>
            </a:extLst>
          </p:cNvPr>
          <p:cNvSpPr txBox="1"/>
          <p:nvPr/>
        </p:nvSpPr>
        <p:spPr>
          <a:xfrm>
            <a:off x="-5826045" y="2555083"/>
            <a:ext cx="432545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uce" panose="020B0604020202020204" charset="0"/>
              </a:rPr>
              <a:t>Pro Plan </a:t>
            </a:r>
          </a:p>
          <a:p>
            <a:r>
              <a:rPr lang="en-US" sz="2000" b="1" dirty="0">
                <a:solidFill>
                  <a:schemeClr val="bg1"/>
                </a:solidFill>
                <a:latin typeface="Open Sauce" panose="020B0604020202020204" charset="0"/>
              </a:rPr>
              <a:t>(For Architects &amp; Interior Designers)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₹6,999/month</a:t>
            </a:r>
            <a:endParaRPr lang="en-US" sz="20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Everything in Starter Plan</a:t>
            </a:r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 </a:t>
            </a:r>
            <a:endParaRPr lang="en-IN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Unlimited renders</a:t>
            </a:r>
            <a:endParaRPr lang="en-IN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AI-driven </a:t>
            </a:r>
            <a:r>
              <a:rPr lang="en-IN" sz="2000" b="1" dirty="0">
                <a:solidFill>
                  <a:schemeClr val="bg1"/>
                </a:solidFill>
                <a:latin typeface="Open Sauce" panose="020B0604020202020204" charset="0"/>
              </a:rPr>
              <a:t>space optimization</a:t>
            </a:r>
          </a:p>
          <a:p>
            <a:r>
              <a:rPr lang="en-IN" sz="2000" dirty="0">
                <a:solidFill>
                  <a:schemeClr val="bg1"/>
                </a:solidFill>
                <a:latin typeface="Open Sauce" panose="020B0604020202020204" charset="0"/>
              </a:rPr>
              <a:t>Export to CAD &amp; Revit</a:t>
            </a:r>
            <a:endParaRPr lang="en-IN" sz="2000" b="1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Open Sauce" panose="020B0604020202020204" charset="0"/>
              </a:rPr>
              <a:t>Collaboration tools for design teams</a:t>
            </a:r>
            <a:endParaRPr lang="en-IN" sz="2000" dirty="0">
              <a:solidFill>
                <a:schemeClr val="bg1"/>
              </a:solidFill>
              <a:latin typeface="Open Sauc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085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97D6B3-8DC5-5CB8-E048-9873369BF5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F34614-DF34-E4C0-F068-10D153C285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1283" y="190590"/>
            <a:ext cx="11589434" cy="6491559"/>
          </a:xfrm>
          <a:prstGeom prst="rect">
            <a:avLst/>
          </a:prstGeom>
          <a:effectLst>
            <a:softEdge rad="3556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0DD4FD-059B-9729-E460-A6E208972CDD}"/>
              </a:ext>
            </a:extLst>
          </p:cNvPr>
          <p:cNvSpPr txBox="1"/>
          <p:nvPr/>
        </p:nvSpPr>
        <p:spPr>
          <a:xfrm>
            <a:off x="-1316914" y="-5251129"/>
            <a:ext cx="1176996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professional use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224A64-5361-971E-C8CC-E958AF8861DA}"/>
              </a:ext>
            </a:extLst>
          </p:cNvPr>
          <p:cNvCxnSpPr>
            <a:cxnSpLocks/>
          </p:cNvCxnSpPr>
          <p:nvPr/>
        </p:nvCxnSpPr>
        <p:spPr>
          <a:xfrm>
            <a:off x="-12209237" y="-5493440"/>
            <a:ext cx="2306480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B56E042B-C575-A2AB-CFD9-09AEB6CB8801}"/>
              </a:ext>
            </a:extLst>
          </p:cNvPr>
          <p:cNvCxnSpPr>
            <a:cxnSpLocks/>
          </p:cNvCxnSpPr>
          <p:nvPr/>
        </p:nvCxnSpPr>
        <p:spPr>
          <a:xfrm rot="16200000" flipH="1">
            <a:off x="9058422" y="-3696292"/>
            <a:ext cx="6665741" cy="3071446"/>
          </a:xfrm>
          <a:prstGeom prst="bentConnector3">
            <a:avLst>
              <a:gd name="adj1" fmla="val 5809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9FF94C2-7E23-84CF-A1E5-2A6B05776210}"/>
              </a:ext>
            </a:extLst>
          </p:cNvPr>
          <p:cNvSpPr txBox="1"/>
          <p:nvPr/>
        </p:nvSpPr>
        <p:spPr>
          <a:xfrm>
            <a:off x="-676834" y="618305"/>
            <a:ext cx="12192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4"/>
            <a:r>
              <a:rPr lang="en-US" sz="6600" spc="1000" dirty="0">
                <a:solidFill>
                  <a:srgbClr val="FCF7D4"/>
                </a:solidFill>
                <a:latin typeface="Felix Titling" panose="04060505060202020A04" pitchFamily="82" charset="0"/>
              </a:rPr>
              <a:t>Monthly Expense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F91878-900D-0BE4-2D63-C19EBAB3290E}"/>
              </a:ext>
            </a:extLst>
          </p:cNvPr>
          <p:cNvSpPr txBox="1"/>
          <p:nvPr/>
        </p:nvSpPr>
        <p:spPr>
          <a:xfrm>
            <a:off x="566587" y="2514778"/>
            <a:ext cx="886189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Open Sauce" panose="020B0604020202020204" charset="0"/>
              </a:rPr>
              <a:t>AWS – Rs. 9000 (Cloud Hosting 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Open Sauce" panose="020B0604020202020204" charset="0"/>
              </a:rPr>
              <a:t>Model Cost – Rs. 1500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Open Sauce" panose="020B0604020202020204" charset="0"/>
              </a:rPr>
              <a:t>MySQL – Rs. 1200 ( Database 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Open Sauce" panose="020B0604020202020204" charset="0"/>
              </a:rPr>
              <a:t>Domain And SSL – Rs. 125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Open Sauce" panose="020B0604020202020204" charset="0"/>
              </a:rPr>
              <a:t>Payment Gateway – 2% of transaction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Open Sauce" panose="020B0604020202020204" charset="0"/>
              </a:rPr>
              <a:t>GST Number – Rs. 8000</a:t>
            </a:r>
          </a:p>
          <a:p>
            <a:endParaRPr lang="en-US" sz="3200" dirty="0">
              <a:solidFill>
                <a:schemeClr val="bg1"/>
              </a:solidFill>
              <a:latin typeface="Open Sauce" panose="020B060402020202020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Open Sauce" panose="020B0604020202020204" charset="0"/>
              </a:rPr>
              <a:t>Total Cost – Rs. 20500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30DA65-2E42-C067-02BF-B54DA3FAE792}"/>
              </a:ext>
            </a:extLst>
          </p:cNvPr>
          <p:cNvCxnSpPr/>
          <p:nvPr/>
        </p:nvCxnSpPr>
        <p:spPr>
          <a:xfrm>
            <a:off x="609600" y="5628640"/>
            <a:ext cx="876808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847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618</Words>
  <Application>Microsoft Office PowerPoint</Application>
  <PresentationFormat>Widescreen</PresentationFormat>
  <Paragraphs>148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Felix Titling</vt:lpstr>
      <vt:lpstr>Open Sauce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Anuj Saxena</dc:creator>
  <cp:lastModifiedBy>Anuj Saxena</cp:lastModifiedBy>
  <cp:revision>16</cp:revision>
  <dcterms:created xsi:type="dcterms:W3CDTF">2025-03-25T16:40:06Z</dcterms:created>
  <dcterms:modified xsi:type="dcterms:W3CDTF">2025-03-26T18:11:52Z</dcterms:modified>
</cp:coreProperties>
</file>

<file path=docProps/thumbnail.jpeg>
</file>